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italic.fntdata"/><Relationship Id="rId6" Type="http://schemas.openxmlformats.org/officeDocument/2006/relationships/slide" Target="slides/slide1.xml"/><Relationship Id="rId18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ccb1fb0ac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7ccb1fb0ac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ccb1fb0ac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ccb1fb0ac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ccb1fb0ac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7ccb1fb0ac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7ccb1fb0ac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7ccb1fb0ac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7ccb1fb0ac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7ccb1fb0ac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7ccb1fb0ac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7ccb1fb0ac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7ccb1fb0ac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7ccb1fb0ac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7ccb1fb0ac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7ccb1fb0ac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7ccb1fb0ac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7ccb1fb0ac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7ccb1fb0ac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7ccb1fb0ac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thesiecle.com/" TargetMode="External"/><Relationship Id="rId4" Type="http://schemas.openxmlformats.org/officeDocument/2006/relationships/hyperlink" Target="https://www.facebook.com/thesiecle/" TargetMode="External"/><Relationship Id="rId5" Type="http://schemas.openxmlformats.org/officeDocument/2006/relationships/hyperlink" Target="https://twitter.com/thesiecl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6.xml"/><Relationship Id="rId4" Type="http://schemas.openxmlformats.org/officeDocument/2006/relationships/slide" Target="/ppt/slides/slide7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15. Vladimir Monomakh	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 Prince of Kiev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7928" y="0"/>
            <a:ext cx="491607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2"/>
          <p:cNvSpPr txBox="1"/>
          <p:nvPr/>
        </p:nvSpPr>
        <p:spPr>
          <a:xfrm>
            <a:off x="557025" y="1515100"/>
            <a:ext cx="2840700" cy="27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Kievan Rus in 1113 at the start of Monomakh’s Reign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Purple - Oleg of Chernigov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Magenta - Monomakh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Pink - Gleb Vseslavich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Green - Yaroslav Sviatopolchich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Yellow - Volodar and Vasilko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4676" y="0"/>
            <a:ext cx="48486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3"/>
          <p:cNvSpPr txBox="1"/>
          <p:nvPr/>
        </p:nvSpPr>
        <p:spPr>
          <a:xfrm>
            <a:off x="557025" y="1515100"/>
            <a:ext cx="2840700" cy="27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Kievan Rus in 1125 at the end of Monomakh’s Reign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Purple - Yaroslav Sviatoslavich (Sviatoslav II)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Magenta - Monomakh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Pink - Viacheslav Vladimirovich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Green - Andrei Vladimirovich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Yellow - Volodymyr Volodarevich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u="sng">
                <a:solidFill>
                  <a:schemeClr val="hlink"/>
                </a:solidFill>
                <a:hlinkClick/>
              </a:rPr>
              <a:t>Intro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u="sng">
                <a:solidFill>
                  <a:schemeClr val="hlink"/>
                </a:solidFill>
                <a:hlinkClick/>
              </a:rPr>
              <a:t>The Siecle Ad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u="sng">
                <a:solidFill>
                  <a:schemeClr val="hlink"/>
                </a:solidFill>
                <a:hlinkClick/>
              </a:rPr>
              <a:t>Etymology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Family Tree (</a:t>
            </a:r>
            <a:r>
              <a:rPr lang="en" sz="1900" u="sng">
                <a:solidFill>
                  <a:schemeClr val="hlink"/>
                </a:solidFill>
                <a:hlinkClick/>
              </a:rPr>
              <a:t>Unrevealed</a:t>
            </a:r>
            <a:r>
              <a:rPr lang="en" sz="1900"/>
              <a:t> | </a:t>
            </a:r>
            <a:r>
              <a:rPr lang="en" sz="1900" u="sng">
                <a:solidFill>
                  <a:schemeClr val="hlink"/>
                </a:solidFill>
                <a:hlinkClick/>
              </a:rPr>
              <a:t>Revealed</a:t>
            </a:r>
            <a:r>
              <a:rPr lang="en" sz="1900"/>
              <a:t>)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u="sng">
                <a:solidFill>
                  <a:schemeClr val="hlink"/>
                </a:solidFill>
                <a:hlinkClick/>
              </a:rPr>
              <a:t>List of repeated names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Maps (</a:t>
            </a:r>
            <a:r>
              <a:rPr lang="en" sz="1900" u="sng">
                <a:solidFill>
                  <a:schemeClr val="hlink"/>
                </a:solidFill>
                <a:hlinkClick/>
              </a:rPr>
              <a:t>1 </a:t>
            </a:r>
            <a:r>
              <a:rPr lang="en" sz="1900"/>
              <a:t>| </a:t>
            </a:r>
            <a:r>
              <a:rPr lang="en" sz="1900" u="sng">
                <a:solidFill>
                  <a:schemeClr val="hlink"/>
                </a:solidFill>
                <a:hlinkClick/>
              </a:rPr>
              <a:t>2</a:t>
            </a:r>
            <a:r>
              <a:rPr lang="en" sz="1900"/>
              <a:t> | </a:t>
            </a:r>
            <a:r>
              <a:rPr lang="en" sz="1900" u="sng">
                <a:solidFill>
                  <a:schemeClr val="hlink"/>
                </a:solidFill>
                <a:hlinkClick/>
              </a:rPr>
              <a:t>3</a:t>
            </a:r>
            <a:r>
              <a:rPr lang="en" sz="1900"/>
              <a:t>)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Hello and welcome to Tsar Power, I’m Roberto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900"/>
              <a:t>And I’m Brendan,  and together we rank all the Russian Rulers from Rurik to Putin. This week, Ruler number 15: Vladimir Monomakh.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Siecle Ad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http://thesiecle.com/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https://www.facebook.com/thesiecle/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https://twitter.com/thesiecle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Etymology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Vladimir - Ruler of the World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Monomakh - He who fights alone</a:t>
            </a:r>
            <a:endParaRPr sz="2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65425"/>
            <a:ext cx="8839200" cy="261264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/>
          <p:nvPr/>
        </p:nvSpPr>
        <p:spPr>
          <a:xfrm>
            <a:off x="620350" y="1807300"/>
            <a:ext cx="2301900" cy="1279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8" name="Google Shape;118;p18"/>
          <p:cNvSpPr/>
          <p:nvPr/>
        </p:nvSpPr>
        <p:spPr>
          <a:xfrm>
            <a:off x="0" y="3015175"/>
            <a:ext cx="1338300" cy="65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9" name="Google Shape;119;p18"/>
          <p:cNvSpPr/>
          <p:nvPr/>
        </p:nvSpPr>
        <p:spPr>
          <a:xfrm>
            <a:off x="2257050" y="2871300"/>
            <a:ext cx="1059300" cy="802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0" name="Google Shape;120;p18"/>
          <p:cNvSpPr/>
          <p:nvPr/>
        </p:nvSpPr>
        <p:spPr>
          <a:xfrm>
            <a:off x="3335950" y="2871300"/>
            <a:ext cx="1059300" cy="802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1" name="Google Shape;121;p18"/>
          <p:cNvSpPr/>
          <p:nvPr/>
        </p:nvSpPr>
        <p:spPr>
          <a:xfrm>
            <a:off x="4354650" y="2907025"/>
            <a:ext cx="1059300" cy="802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2" name="Google Shape;122;p18"/>
          <p:cNvSpPr/>
          <p:nvPr/>
        </p:nvSpPr>
        <p:spPr>
          <a:xfrm>
            <a:off x="3764650" y="2206650"/>
            <a:ext cx="4147500" cy="65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3" name="Google Shape;123;p18"/>
          <p:cNvSpPr/>
          <p:nvPr/>
        </p:nvSpPr>
        <p:spPr>
          <a:xfrm>
            <a:off x="1394625" y="2905075"/>
            <a:ext cx="806100" cy="879300"/>
          </a:xfrm>
          <a:prstGeom prst="mathMultiply">
            <a:avLst>
              <a:gd fmla="val 23520" name="adj1"/>
            </a:avLst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3199425" y="581275"/>
            <a:ext cx="50556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Monomakh Family Tree (Sans Daughters)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566400" y="77550"/>
            <a:ext cx="2462400" cy="6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/>
              </a:rPr>
              <a:t>Go to list of names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6" name="Google Shape;126;p18"/>
          <p:cNvSpPr/>
          <p:nvPr/>
        </p:nvSpPr>
        <p:spPr>
          <a:xfrm>
            <a:off x="7991225" y="2132100"/>
            <a:ext cx="806100" cy="879300"/>
          </a:xfrm>
          <a:prstGeom prst="mathMultiply">
            <a:avLst>
              <a:gd fmla="val 23520" name="adj1"/>
            </a:avLst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1318850" y="3006825"/>
            <a:ext cx="918600" cy="730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Google Shape;128;p18"/>
          <p:cNvSpPr/>
          <p:nvPr/>
        </p:nvSpPr>
        <p:spPr>
          <a:xfrm>
            <a:off x="5500600" y="2932263"/>
            <a:ext cx="806100" cy="879300"/>
          </a:xfrm>
          <a:prstGeom prst="mathMultiply">
            <a:avLst>
              <a:gd fmla="val 23520" name="adj1"/>
            </a:avLst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9" name="Google Shape;129;p18"/>
          <p:cNvSpPr/>
          <p:nvPr/>
        </p:nvSpPr>
        <p:spPr>
          <a:xfrm flipH="1" rot="10800000">
            <a:off x="5413950" y="2868923"/>
            <a:ext cx="3044100" cy="87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65425"/>
            <a:ext cx="8839200" cy="261264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 txBox="1"/>
          <p:nvPr/>
        </p:nvSpPr>
        <p:spPr>
          <a:xfrm>
            <a:off x="3199425" y="581275"/>
            <a:ext cx="50556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Monomakh Family Tree (Sans Daughters)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400550" y="104400"/>
            <a:ext cx="2629500" cy="6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/>
              </a:rPr>
              <a:t>Go to list of names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9"/>
          <p:cNvSpPr/>
          <p:nvPr/>
        </p:nvSpPr>
        <p:spPr>
          <a:xfrm>
            <a:off x="7991225" y="2132100"/>
            <a:ext cx="806100" cy="879300"/>
          </a:xfrm>
          <a:prstGeom prst="mathMultiply">
            <a:avLst>
              <a:gd fmla="val 23520" name="adj1"/>
            </a:avLst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19"/>
          <p:cNvSpPr/>
          <p:nvPr/>
        </p:nvSpPr>
        <p:spPr>
          <a:xfrm>
            <a:off x="1426000" y="3011400"/>
            <a:ext cx="806100" cy="879300"/>
          </a:xfrm>
          <a:prstGeom prst="mathMultiply">
            <a:avLst>
              <a:gd fmla="val 23520" name="adj1"/>
            </a:avLst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5455225" y="2998775"/>
            <a:ext cx="806100" cy="879300"/>
          </a:xfrm>
          <a:prstGeom prst="mathMultiply">
            <a:avLst>
              <a:gd fmla="val 23520" name="adj1"/>
            </a:avLst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729450" y="6299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Repeated Names and who they are</a:t>
            </a:r>
            <a:endParaRPr/>
          </a:p>
        </p:txBody>
      </p:sp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729450" y="1284650"/>
            <a:ext cx="76887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Sviatoslav II - Grand Prince of Kiev/Episode 12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Oleg of Chernigov - Prince of Chernigov (at times)/ Episode 14.5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Vasilko and Volodar Rostislavich - Prince of Trebovil and Peremyshl. Vasilko was blinded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Yaropolk Iziaslavich - Son of Iziaslav I/Episode 10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Sviatopolk II - Grand Prince of Kiev/Episode 14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Itlar and Kytan - Cuman Chieftain/Retainer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David Sviatoslavich - </a:t>
            </a:r>
            <a:r>
              <a:rPr lang="en" sz="1700"/>
              <a:t>Prince</a:t>
            </a:r>
            <a:r>
              <a:rPr lang="en" sz="1700"/>
              <a:t> of Smolensk, then Co-Ruler of Chernigov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David Igorevich - Prince of Vladimir-Volynsky. Blinded Vasilko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Gleb Vseslavich - Prince of Polotsk. Son of Vseslav the Sorcerer/Episode 11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Yaroslav Sviatopolchich - Prince of Volhynia, Son of Sviatopolk II </a:t>
            </a:r>
            <a:endParaRPr sz="1700"/>
          </a:p>
        </p:txBody>
      </p:sp>
      <p:sp>
        <p:nvSpPr>
          <p:cNvPr id="146" name="Google Shape;146;p20"/>
          <p:cNvSpPr txBox="1"/>
          <p:nvPr/>
        </p:nvSpPr>
        <p:spPr>
          <a:xfrm>
            <a:off x="356575" y="141650"/>
            <a:ext cx="1963500" cy="3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Go to Family Tree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2139500" y="173200"/>
            <a:ext cx="2638500" cy="3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action="ppaction://hlinksldjump" r:id="rId4"/>
              </a:rPr>
              <a:t>Go to Family Tree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(Revealed)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0537" y="0"/>
            <a:ext cx="484346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1"/>
          <p:cNvSpPr txBox="1"/>
          <p:nvPr/>
        </p:nvSpPr>
        <p:spPr>
          <a:xfrm>
            <a:off x="557025" y="1515100"/>
            <a:ext cx="2840700" cy="27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Kievan Rus in 1093 at the start of Sviatopolk II’s Reign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Purple - Monomakh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Pink - Vseslav the Sorcerer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Green - Sviatopolk II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Orange - David Igorevich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Yellow - Volodar and Vasilko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